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7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17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1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73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82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69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82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8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222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70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75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796A-3978-49E9-9DA4-A0BC28A0D3BC}" type="datetimeFigureOut">
              <a:rPr lang="zh-HK" altLang="en-US" smtClean="0"/>
              <a:t>10/5/2019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5126431-F1DC-4C6F-BC63-1791ED3A2A87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73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中三升中四選科講座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(</a:t>
            </a:r>
            <a:r>
              <a:rPr lang="zh-TW" altLang="en-US" dirty="0"/>
              <a:t>選修科分配</a:t>
            </a:r>
            <a:r>
              <a:rPr lang="zh-TW" altLang="en-US" dirty="0" smtClean="0"/>
              <a:t>機制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                                                                                                        by  </a:t>
            </a:r>
            <a:r>
              <a:rPr lang="zh-TW" altLang="en-US" dirty="0" smtClean="0"/>
              <a:t>吳國偉 老師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046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首</a:t>
            </a:r>
            <a:r>
              <a:rPr lang="zh-TW" altLang="en-US" sz="3200" dirty="0" smtClean="0"/>
              <a:t>選名次較後的科目是否不會被</a:t>
            </a:r>
            <a:r>
              <a:rPr lang="zh-TW" altLang="en-US" sz="3200" dirty="0"/>
              <a:t>取錄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要看整體情況，如選擇熱門科目（地理、化學、視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藝），名次較後者有機會不被取錄</a:t>
            </a:r>
            <a:endParaRPr lang="zh-HK" altLang="en-US" sz="32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451579" y="1208690"/>
            <a:ext cx="9603275" cy="645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 smtClean="0"/>
              <a:t>選科策略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84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8" y="2011409"/>
            <a:ext cx="9603275" cy="3450613"/>
          </a:xfrm>
        </p:spPr>
        <p:txBody>
          <a:bodyPr/>
          <a:lstStyle/>
          <a:p>
            <a:r>
              <a:rPr lang="zh-TW" altLang="en-US" sz="3200" dirty="0"/>
              <a:t>每組選擇最想修讀的「</a:t>
            </a:r>
            <a:r>
              <a:rPr lang="zh-TW" altLang="en-US" sz="3200" dirty="0">
                <a:solidFill>
                  <a:srgbClr val="FF0000"/>
                </a:solidFill>
              </a:rPr>
              <a:t>兩個</a:t>
            </a:r>
            <a:r>
              <a:rPr lang="zh-TW" altLang="en-US" sz="3200" dirty="0"/>
              <a:t>」</a:t>
            </a:r>
            <a:r>
              <a:rPr lang="zh-TW" altLang="en-US" sz="3200" dirty="0" smtClean="0"/>
              <a:t>選科</a:t>
            </a:r>
            <a:endParaRPr lang="en-US" altLang="zh-TW" sz="3200" dirty="0" smtClean="0"/>
          </a:p>
          <a:p>
            <a:r>
              <a:rPr lang="zh-TW" altLang="en-US" sz="3200" dirty="0"/>
              <a:t>了解自己科目名次的優勢</a:t>
            </a:r>
            <a:r>
              <a:rPr lang="en-US" altLang="zh-TW" sz="3200" dirty="0"/>
              <a:t>(</a:t>
            </a:r>
            <a:r>
              <a:rPr lang="zh-TW" altLang="en-US" sz="3200" dirty="0"/>
              <a:t>被取錄的機會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加上局勢的評估</a:t>
            </a:r>
            <a:r>
              <a:rPr lang="en-US" altLang="zh-TW" sz="3200" dirty="0"/>
              <a:t>(</a:t>
            </a:r>
            <a:r>
              <a:rPr lang="zh-TW" altLang="en-US" sz="3200" dirty="0"/>
              <a:t>選修冷熱門科目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正確填寫選科志願表</a:t>
            </a:r>
            <a:endParaRPr lang="en-US" altLang="zh-HK" sz="3200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HK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451579" y="1208690"/>
            <a:ext cx="9603275" cy="645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 smtClean="0"/>
              <a:t>選科策略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08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4" y="1853754"/>
            <a:ext cx="3200400" cy="2832420"/>
          </a:xfrm>
        </p:spPr>
      </p:pic>
    </p:spTree>
    <p:extLst>
      <p:ext uri="{BB962C8B-B14F-4D97-AF65-F5344CB8AC3E}">
        <p14:creationId xmlns:p14="http://schemas.microsoft.com/office/powerpoint/2010/main" val="2725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7495" y="972985"/>
            <a:ext cx="9603275" cy="1049235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選科加權計分法</a:t>
            </a:r>
            <a:endParaRPr lang="zh-HK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8" y="2022220"/>
            <a:ext cx="9603275" cy="3450613"/>
          </a:xfrm>
        </p:spPr>
        <p:txBody>
          <a:bodyPr/>
          <a:lstStyle/>
          <a:p>
            <a:r>
              <a:rPr lang="zh-TW" altLang="en-US" sz="2800" dirty="0"/>
              <a:t>每科有屬於該科的相關</a:t>
            </a:r>
            <a:r>
              <a:rPr lang="zh-TW" altLang="en-US" sz="2800" dirty="0" smtClean="0"/>
              <a:t>科目，以加權</a:t>
            </a:r>
            <a:r>
              <a:rPr lang="zh-TW" altLang="en-US" sz="2800" dirty="0"/>
              <a:t>倍</a:t>
            </a:r>
            <a:r>
              <a:rPr lang="zh-TW" altLang="en-US" sz="2800" dirty="0" smtClean="0"/>
              <a:t>大分數和相加</a:t>
            </a:r>
            <a:endParaRPr lang="en-US" altLang="zh-TW" sz="2800" dirty="0" smtClean="0"/>
          </a:p>
          <a:p>
            <a:endParaRPr lang="zh-TW" altLang="en-US" sz="2800" dirty="0" smtClean="0"/>
          </a:p>
          <a:p>
            <a:endParaRPr lang="zh-HK" altLang="en-US" dirty="0"/>
          </a:p>
        </p:txBody>
      </p:sp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629085"/>
              </p:ext>
            </p:extLst>
          </p:nvPr>
        </p:nvGraphicFramePr>
        <p:xfrm>
          <a:off x="1702674" y="2772470"/>
          <a:ext cx="7767146" cy="1950112"/>
        </p:xfrm>
        <a:graphic>
          <a:graphicData uri="http://schemas.openxmlformats.org/drawingml/2006/table">
            <a:tbl>
              <a:tblPr/>
              <a:tblGrid>
                <a:gridCol w="2019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2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3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797">
                <a:tc gridSpan="4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X1</a:t>
                      </a:r>
                      <a:r>
                        <a:rPr 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組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26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歷史</a:t>
                      </a:r>
                      <a:endParaRPr lang="en-US" sz="2800" b="1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地理</a:t>
                      </a:r>
                      <a:endParaRPr lang="en-US" sz="2800" b="1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HK" alt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物理</a:t>
                      </a:r>
                      <a:endParaRPr lang="en-US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生物</a:t>
                      </a:r>
                      <a:endParaRPr lang="en-US" sz="2800" b="1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595"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歷史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中史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X3</a:t>
                      </a:r>
                      <a:endParaRPr lang="en-US" altLang="zh-HK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地理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物理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數學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X3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生物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9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367495" y="972985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smtClean="0"/>
              <a:t>選科加權計分法</a:t>
            </a:r>
            <a:endParaRPr lang="zh-HK" altLang="en-US" sz="4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51578" y="2022220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/>
              <a:t>每科有屬於該科的相關科目，以加權倍大分數和相加</a:t>
            </a:r>
            <a:endParaRPr lang="en-US" altLang="zh-TW" sz="2800" dirty="0" smtClean="0"/>
          </a:p>
          <a:p>
            <a:endParaRPr lang="zh-TW" altLang="en-US" sz="2800" dirty="0" smtClean="0"/>
          </a:p>
          <a:p>
            <a:endParaRPr lang="zh-HK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255353"/>
              </p:ext>
            </p:extLst>
          </p:nvPr>
        </p:nvGraphicFramePr>
        <p:xfrm>
          <a:off x="1702674" y="2775243"/>
          <a:ext cx="9268096" cy="1871338"/>
        </p:xfrm>
        <a:graphic>
          <a:graphicData uri="http://schemas.openxmlformats.org/drawingml/2006/table">
            <a:tbl>
              <a:tblPr/>
              <a:tblGrid>
                <a:gridCol w="2028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696">
                <a:tc gridSpan="5">
                  <a:txBody>
                    <a:bodyPr/>
                    <a:lstStyle/>
                    <a:p>
                      <a:pPr marL="3048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X2</a:t>
                      </a:r>
                      <a:r>
                        <a:rPr lang="zh-TW" sz="28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組</a:t>
                      </a:r>
                      <a:endParaRPr lang="en-US" sz="28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192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化學</a:t>
                      </a:r>
                      <a:endParaRPr lang="en-US" sz="2800" b="1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中史</a:t>
                      </a:r>
                      <a:endParaRPr lang="en-US" sz="2800" b="1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經濟</a:t>
                      </a:r>
                      <a:endParaRPr lang="en-US" sz="2800" b="1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HK" alt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資訊</a:t>
                      </a:r>
                      <a:endParaRPr lang="en-US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450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化學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數學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X3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中史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歷史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X3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數學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EPA X3</a:t>
                      </a: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數學</a:t>
                      </a: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IT X3</a:t>
                      </a:r>
                      <a:endParaRPr lang="en-US" altLang="zh-HK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endParaRPr lang="en-US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7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367495" y="972985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 smtClean="0"/>
              <a:t>選科加權計分法</a:t>
            </a:r>
            <a:endParaRPr lang="zh-HK" altLang="en-US" sz="4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51578" y="2022220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/>
              <a:t>每科有屬於該科的相關科目，以加權倍大分數和相加</a:t>
            </a:r>
            <a:endParaRPr lang="en-US" altLang="zh-TW" sz="2800" dirty="0" smtClean="0"/>
          </a:p>
          <a:p>
            <a:r>
              <a:rPr lang="zh-TW" altLang="en-US" sz="2800" dirty="0" smtClean="0"/>
              <a:t>例如：全年測驗考試平均成績（不計平時分）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 smtClean="0"/>
          </a:p>
          <a:p>
            <a:endParaRPr lang="zh-HK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095507"/>
              </p:ext>
            </p:extLst>
          </p:nvPr>
        </p:nvGraphicFramePr>
        <p:xfrm>
          <a:off x="1451578" y="3281248"/>
          <a:ext cx="9687360" cy="9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80">
                  <a:extLst>
                    <a:ext uri="{9D8B030D-6E8A-4147-A177-3AD203B41FA5}">
                      <a16:colId xmlns:a16="http://schemas.microsoft.com/office/drawing/2014/main" val="1004087052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1887074775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4285627569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305209610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734121217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352223777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3028438997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3635035959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3852956660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770838987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1576842615"/>
                    </a:ext>
                  </a:extLst>
                </a:gridCol>
                <a:gridCol w="807280">
                  <a:extLst>
                    <a:ext uri="{9D8B030D-6E8A-4147-A177-3AD203B41FA5}">
                      <a16:colId xmlns:a16="http://schemas.microsoft.com/office/drawing/2014/main" val="3739161977"/>
                    </a:ext>
                  </a:extLst>
                </a:gridCol>
              </a:tblGrid>
              <a:tr h="466700"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生物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化學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經公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英文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地理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歷史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通識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物理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HK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資訊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0839817"/>
                  </a:ext>
                </a:extLst>
              </a:tr>
              <a:tr h="4667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85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81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93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77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84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62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81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88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74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93</a:t>
                      </a:r>
                      <a:endParaRPr lang="en-US" altLang="zh-HK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H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5233325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69516"/>
              </p:ext>
            </p:extLst>
          </p:nvPr>
        </p:nvGraphicFramePr>
        <p:xfrm>
          <a:off x="309454" y="4420795"/>
          <a:ext cx="1142124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2124">
                  <a:extLst>
                    <a:ext uri="{9D8B030D-6E8A-4147-A177-3AD203B41FA5}">
                      <a16:colId xmlns:a16="http://schemas.microsoft.com/office/drawing/2014/main" val="3857038299"/>
                    </a:ext>
                  </a:extLst>
                </a:gridCol>
              </a:tblGrid>
              <a:tr h="285622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中史</a:t>
                      </a:r>
                      <a:endParaRPr lang="en-US" sz="240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4349865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中史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X4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歷史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X3</a:t>
                      </a:r>
                      <a:endParaRPr lang="en-US" altLang="zh-HK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0284307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873466" y="4420795"/>
            <a:ext cx="8843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 smtClean="0"/>
              <a:t>85+81+93</a:t>
            </a:r>
            <a:r>
              <a:rPr lang="en-US" altLang="zh-HK" sz="3200" dirty="0" smtClean="0">
                <a:solidFill>
                  <a:srgbClr val="0070C0"/>
                </a:solidFill>
              </a:rPr>
              <a:t>X4</a:t>
            </a:r>
            <a:r>
              <a:rPr lang="en-US" altLang="zh-HK" sz="3200" dirty="0" smtClean="0"/>
              <a:t>+77+84+62+81+86</a:t>
            </a:r>
            <a:r>
              <a:rPr lang="en-US" altLang="zh-HK" sz="3200" dirty="0" smtClean="0">
                <a:solidFill>
                  <a:srgbClr val="0070C0"/>
                </a:solidFill>
              </a:rPr>
              <a:t>X3</a:t>
            </a:r>
            <a:r>
              <a:rPr lang="en-US" altLang="zh-HK" sz="3200" dirty="0" smtClean="0"/>
              <a:t>+88+74+93+76=1431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104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1108038"/>
            <a:ext cx="9603275" cy="745716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每科</a:t>
            </a:r>
            <a:r>
              <a:rPr lang="zh-TW" altLang="en-US" sz="4000" dirty="0" smtClean="0"/>
              <a:t>成績名次</a:t>
            </a:r>
            <a:endParaRPr lang="zh-HK" altLang="en-US" sz="40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450975" y="1965326"/>
            <a:ext cx="9350376" cy="3675063"/>
            <a:chOff x="914" y="1238"/>
            <a:chExt cx="5890" cy="2315"/>
          </a:xfrm>
        </p:grpSpPr>
        <p:sp>
          <p:nvSpPr>
            <p:cNvPr id="4" name="AutoShape 3"/>
            <p:cNvSpPr>
              <a:spLocks noChangeAspect="1" noTextEdit="1"/>
            </p:cNvSpPr>
            <p:nvPr/>
          </p:nvSpPr>
          <p:spPr bwMode="auto">
            <a:xfrm>
              <a:off x="914" y="1238"/>
              <a:ext cx="5879" cy="2304"/>
            </a:xfrm>
            <a:prstGeom prst="rect">
              <a:avLst/>
            </a:prstGeom>
            <a:noFill/>
            <a:ln w="88900" cap="sq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254000" algn="tl" rotWithShape="0">
                <a:srgbClr val="000000">
                  <a:alpha val="4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914" y="1267"/>
              <a:ext cx="5890" cy="1922"/>
              <a:chOff x="914" y="1267"/>
              <a:chExt cx="5890" cy="1922"/>
            </a:xfrm>
          </p:grpSpPr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914" y="1267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6"/>
              <p:cNvSpPr>
                <a:spLocks noChangeArrowheads="1"/>
              </p:cNvSpPr>
              <p:nvPr/>
            </p:nvSpPr>
            <p:spPr bwMode="auto">
              <a:xfrm>
                <a:off x="1752" y="1646"/>
                <a:ext cx="388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選修組合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2375" y="1628"/>
                <a:ext cx="14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2447" y="1628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3861" y="1639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5267" y="1646"/>
                <a:ext cx="388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選修組合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5890" y="1628"/>
                <a:ext cx="14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5961" y="1628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914" y="160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914" y="160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920" y="1601"/>
                <a:ext cx="235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3278" y="1601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3278" y="1601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4439" y="160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4439" y="160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4445" y="1601"/>
                <a:ext cx="233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6782" y="160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6782" y="160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914" y="1607"/>
                <a:ext cx="6" cy="2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6" name="Rectangle 24"/>
              <p:cNvSpPr>
                <a:spLocks noChangeArrowheads="1"/>
              </p:cNvSpPr>
              <p:nvPr/>
            </p:nvSpPr>
            <p:spPr bwMode="auto">
              <a:xfrm>
                <a:off x="3278" y="1607"/>
                <a:ext cx="5" cy="2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7" name="Rectangle 25"/>
              <p:cNvSpPr>
                <a:spLocks noChangeArrowheads="1"/>
              </p:cNvSpPr>
              <p:nvPr/>
            </p:nvSpPr>
            <p:spPr bwMode="auto">
              <a:xfrm>
                <a:off x="4439" y="1607"/>
                <a:ext cx="6" cy="2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8" name="Rectangle 26"/>
              <p:cNvSpPr>
                <a:spLocks noChangeArrowheads="1"/>
              </p:cNvSpPr>
              <p:nvPr/>
            </p:nvSpPr>
            <p:spPr bwMode="auto">
              <a:xfrm>
                <a:off x="6782" y="1607"/>
                <a:ext cx="6" cy="2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9" name="Rectangle 27"/>
              <p:cNvSpPr>
                <a:spLocks noChangeArrowheads="1"/>
              </p:cNvSpPr>
              <p:nvPr/>
            </p:nvSpPr>
            <p:spPr bwMode="auto">
              <a:xfrm>
                <a:off x="1109" y="1870"/>
                <a:ext cx="233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科目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8"/>
              <p:cNvSpPr>
                <a:spLocks noChangeArrowheads="1"/>
              </p:cNvSpPr>
              <p:nvPr/>
            </p:nvSpPr>
            <p:spPr bwMode="auto">
              <a:xfrm>
                <a:off x="1439" y="1852"/>
                <a:ext cx="559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Subject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1909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30"/>
              <p:cNvSpPr>
                <a:spLocks noChangeArrowheads="1"/>
              </p:cNvSpPr>
              <p:nvPr/>
            </p:nvSpPr>
            <p:spPr bwMode="auto">
              <a:xfrm>
                <a:off x="2189" y="1870"/>
                <a:ext cx="388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科目名次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31"/>
              <p:cNvSpPr>
                <a:spLocks noChangeArrowheads="1"/>
              </p:cNvSpPr>
              <p:nvPr/>
            </p:nvSpPr>
            <p:spPr bwMode="auto">
              <a:xfrm>
                <a:off x="2776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32"/>
              <p:cNvSpPr>
                <a:spLocks noChangeArrowheads="1"/>
              </p:cNvSpPr>
              <p:nvPr/>
            </p:nvSpPr>
            <p:spPr bwMode="auto">
              <a:xfrm>
                <a:off x="2849" y="1852"/>
                <a:ext cx="42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Rank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33"/>
              <p:cNvSpPr>
                <a:spLocks noChangeArrowheads="1"/>
              </p:cNvSpPr>
              <p:nvPr/>
            </p:nvSpPr>
            <p:spPr bwMode="auto">
              <a:xfrm>
                <a:off x="3190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34"/>
              <p:cNvSpPr>
                <a:spLocks noChangeArrowheads="1"/>
              </p:cNvSpPr>
              <p:nvPr/>
            </p:nvSpPr>
            <p:spPr bwMode="auto">
              <a:xfrm>
                <a:off x="3861" y="186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5"/>
              <p:cNvSpPr>
                <a:spLocks noChangeArrowheads="1"/>
              </p:cNvSpPr>
              <p:nvPr/>
            </p:nvSpPr>
            <p:spPr bwMode="auto">
              <a:xfrm>
                <a:off x="4611" y="1870"/>
                <a:ext cx="233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科目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6"/>
              <p:cNvSpPr>
                <a:spLocks noChangeArrowheads="1"/>
              </p:cNvSpPr>
              <p:nvPr/>
            </p:nvSpPr>
            <p:spPr bwMode="auto">
              <a:xfrm>
                <a:off x="4905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7"/>
              <p:cNvSpPr>
                <a:spLocks noChangeArrowheads="1"/>
              </p:cNvSpPr>
              <p:nvPr/>
            </p:nvSpPr>
            <p:spPr bwMode="auto">
              <a:xfrm>
                <a:off x="4978" y="1852"/>
                <a:ext cx="559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Subject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5449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9"/>
              <p:cNvSpPr>
                <a:spLocks noChangeArrowheads="1"/>
              </p:cNvSpPr>
              <p:nvPr/>
            </p:nvSpPr>
            <p:spPr bwMode="auto">
              <a:xfrm>
                <a:off x="5699" y="1870"/>
                <a:ext cx="388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科目名次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40"/>
              <p:cNvSpPr>
                <a:spLocks noChangeArrowheads="1"/>
              </p:cNvSpPr>
              <p:nvPr/>
            </p:nvSpPr>
            <p:spPr bwMode="auto">
              <a:xfrm>
                <a:off x="6286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/>
            </p:nvSpPr>
            <p:spPr bwMode="auto">
              <a:xfrm>
                <a:off x="6359" y="1852"/>
                <a:ext cx="42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Rank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/>
            </p:nvSpPr>
            <p:spPr bwMode="auto">
              <a:xfrm>
                <a:off x="6700" y="1852"/>
                <a:ext cx="10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43"/>
              <p:cNvSpPr>
                <a:spLocks noChangeArrowheads="1"/>
              </p:cNvSpPr>
              <p:nvPr/>
            </p:nvSpPr>
            <p:spPr bwMode="auto">
              <a:xfrm>
                <a:off x="914" y="1826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920" y="1826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2096" y="1826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8" name="Rectangle 46"/>
              <p:cNvSpPr>
                <a:spLocks noChangeArrowheads="1"/>
              </p:cNvSpPr>
              <p:nvPr/>
            </p:nvSpPr>
            <p:spPr bwMode="auto">
              <a:xfrm>
                <a:off x="2102" y="1826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9" name="Rectangle 47"/>
              <p:cNvSpPr>
                <a:spLocks noChangeArrowheads="1"/>
              </p:cNvSpPr>
              <p:nvPr/>
            </p:nvSpPr>
            <p:spPr bwMode="auto">
              <a:xfrm>
                <a:off x="3278" y="1826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0" name="Rectangle 48"/>
              <p:cNvSpPr>
                <a:spLocks noChangeArrowheads="1"/>
              </p:cNvSpPr>
              <p:nvPr/>
            </p:nvSpPr>
            <p:spPr bwMode="auto">
              <a:xfrm>
                <a:off x="4439" y="1826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1" name="Rectangle 49"/>
              <p:cNvSpPr>
                <a:spLocks noChangeArrowheads="1"/>
              </p:cNvSpPr>
              <p:nvPr/>
            </p:nvSpPr>
            <p:spPr bwMode="auto">
              <a:xfrm>
                <a:off x="4445" y="1826"/>
                <a:ext cx="116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2" name="Rectangle 50"/>
              <p:cNvSpPr>
                <a:spLocks noChangeArrowheads="1"/>
              </p:cNvSpPr>
              <p:nvPr/>
            </p:nvSpPr>
            <p:spPr bwMode="auto">
              <a:xfrm>
                <a:off x="5613" y="1826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3" name="Rectangle 51"/>
              <p:cNvSpPr>
                <a:spLocks noChangeArrowheads="1"/>
              </p:cNvSpPr>
              <p:nvPr/>
            </p:nvSpPr>
            <p:spPr bwMode="auto">
              <a:xfrm>
                <a:off x="5619" y="1826"/>
                <a:ext cx="1163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4" name="Rectangle 52"/>
              <p:cNvSpPr>
                <a:spLocks noChangeArrowheads="1"/>
              </p:cNvSpPr>
              <p:nvPr/>
            </p:nvSpPr>
            <p:spPr bwMode="auto">
              <a:xfrm>
                <a:off x="6782" y="1826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5" name="Rectangle 53"/>
              <p:cNvSpPr>
                <a:spLocks noChangeArrowheads="1"/>
              </p:cNvSpPr>
              <p:nvPr/>
            </p:nvSpPr>
            <p:spPr bwMode="auto">
              <a:xfrm>
                <a:off x="914" y="1832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6" name="Rectangle 54"/>
              <p:cNvSpPr>
                <a:spLocks noChangeArrowheads="1"/>
              </p:cNvSpPr>
              <p:nvPr/>
            </p:nvSpPr>
            <p:spPr bwMode="auto">
              <a:xfrm>
                <a:off x="2096" y="1832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7" name="Rectangle 55"/>
              <p:cNvSpPr>
                <a:spLocks noChangeArrowheads="1"/>
              </p:cNvSpPr>
              <p:nvPr/>
            </p:nvSpPr>
            <p:spPr bwMode="auto">
              <a:xfrm>
                <a:off x="3278" y="1832"/>
                <a:ext cx="5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Rectangle 56"/>
              <p:cNvSpPr>
                <a:spLocks noChangeArrowheads="1"/>
              </p:cNvSpPr>
              <p:nvPr/>
            </p:nvSpPr>
            <p:spPr bwMode="auto">
              <a:xfrm>
                <a:off x="4439" y="1832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Rectangle 57"/>
              <p:cNvSpPr>
                <a:spLocks noChangeArrowheads="1"/>
              </p:cNvSpPr>
              <p:nvPr/>
            </p:nvSpPr>
            <p:spPr bwMode="auto">
              <a:xfrm>
                <a:off x="5613" y="1832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Rectangle 58"/>
              <p:cNvSpPr>
                <a:spLocks noChangeArrowheads="1"/>
              </p:cNvSpPr>
              <p:nvPr/>
            </p:nvSpPr>
            <p:spPr bwMode="auto">
              <a:xfrm>
                <a:off x="6782" y="1832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Rectangle 59"/>
              <p:cNvSpPr>
                <a:spLocks noChangeArrowheads="1"/>
              </p:cNvSpPr>
              <p:nvPr/>
            </p:nvSpPr>
            <p:spPr bwMode="auto">
              <a:xfrm>
                <a:off x="984" y="2092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歷史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60"/>
              <p:cNvSpPr>
                <a:spLocks noChangeArrowheads="1"/>
              </p:cNvSpPr>
              <p:nvPr/>
            </p:nvSpPr>
            <p:spPr bwMode="auto">
              <a:xfrm>
                <a:off x="1277" y="2079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61"/>
              <p:cNvSpPr>
                <a:spLocks noChangeArrowheads="1"/>
              </p:cNvSpPr>
              <p:nvPr/>
            </p:nvSpPr>
            <p:spPr bwMode="auto">
              <a:xfrm>
                <a:off x="1350" y="2079"/>
                <a:ext cx="522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History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62"/>
              <p:cNvSpPr>
                <a:spLocks noChangeArrowheads="1"/>
              </p:cNvSpPr>
              <p:nvPr/>
            </p:nvSpPr>
            <p:spPr bwMode="auto">
              <a:xfrm>
                <a:off x="1789" y="2079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63"/>
              <p:cNvSpPr>
                <a:spLocks noChangeArrowheads="1"/>
              </p:cNvSpPr>
              <p:nvPr/>
            </p:nvSpPr>
            <p:spPr bwMode="auto">
              <a:xfrm>
                <a:off x="2165" y="2087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34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64"/>
              <p:cNvSpPr>
                <a:spLocks noChangeArrowheads="1"/>
              </p:cNvSpPr>
              <p:nvPr/>
            </p:nvSpPr>
            <p:spPr bwMode="auto">
              <a:xfrm>
                <a:off x="2311" y="2087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65"/>
              <p:cNvSpPr>
                <a:spLocks noChangeArrowheads="1"/>
              </p:cNvSpPr>
              <p:nvPr/>
            </p:nvSpPr>
            <p:spPr bwMode="auto">
              <a:xfrm>
                <a:off x="2498" y="208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3346" y="208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7"/>
              <p:cNvSpPr>
                <a:spLocks noChangeArrowheads="1"/>
              </p:cNvSpPr>
              <p:nvPr/>
            </p:nvSpPr>
            <p:spPr bwMode="auto">
              <a:xfrm>
                <a:off x="4509" y="2092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化學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8"/>
              <p:cNvSpPr>
                <a:spLocks noChangeArrowheads="1"/>
              </p:cNvSpPr>
              <p:nvPr/>
            </p:nvSpPr>
            <p:spPr bwMode="auto">
              <a:xfrm>
                <a:off x="4801" y="2079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9"/>
              <p:cNvSpPr>
                <a:spLocks noChangeArrowheads="1"/>
              </p:cNvSpPr>
              <p:nvPr/>
            </p:nvSpPr>
            <p:spPr bwMode="auto">
              <a:xfrm>
                <a:off x="4875" y="2079"/>
                <a:ext cx="701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Chemistry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70"/>
              <p:cNvSpPr>
                <a:spLocks noChangeArrowheads="1"/>
              </p:cNvSpPr>
              <p:nvPr/>
            </p:nvSpPr>
            <p:spPr bwMode="auto">
              <a:xfrm>
                <a:off x="5484" y="2079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71"/>
              <p:cNvSpPr>
                <a:spLocks noChangeArrowheads="1"/>
              </p:cNvSpPr>
              <p:nvPr/>
            </p:nvSpPr>
            <p:spPr bwMode="auto">
              <a:xfrm>
                <a:off x="5682" y="2087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38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72"/>
              <p:cNvSpPr>
                <a:spLocks noChangeArrowheads="1"/>
              </p:cNvSpPr>
              <p:nvPr/>
            </p:nvSpPr>
            <p:spPr bwMode="auto">
              <a:xfrm>
                <a:off x="5828" y="2087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73"/>
              <p:cNvSpPr>
                <a:spLocks noChangeArrowheads="1"/>
              </p:cNvSpPr>
              <p:nvPr/>
            </p:nvSpPr>
            <p:spPr bwMode="auto">
              <a:xfrm>
                <a:off x="6015" y="208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74"/>
              <p:cNvSpPr>
                <a:spLocks noChangeArrowheads="1"/>
              </p:cNvSpPr>
              <p:nvPr/>
            </p:nvSpPr>
            <p:spPr bwMode="auto">
              <a:xfrm>
                <a:off x="914" y="2050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87" name="Rectangle 75"/>
              <p:cNvSpPr>
                <a:spLocks noChangeArrowheads="1"/>
              </p:cNvSpPr>
              <p:nvPr/>
            </p:nvSpPr>
            <p:spPr bwMode="auto">
              <a:xfrm>
                <a:off x="920" y="2050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88" name="Rectangle 76"/>
              <p:cNvSpPr>
                <a:spLocks noChangeArrowheads="1"/>
              </p:cNvSpPr>
              <p:nvPr/>
            </p:nvSpPr>
            <p:spPr bwMode="auto">
              <a:xfrm>
                <a:off x="2096" y="2050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89" name="Rectangle 77"/>
              <p:cNvSpPr>
                <a:spLocks noChangeArrowheads="1"/>
              </p:cNvSpPr>
              <p:nvPr/>
            </p:nvSpPr>
            <p:spPr bwMode="auto">
              <a:xfrm>
                <a:off x="2102" y="2050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0" name="Rectangle 78"/>
              <p:cNvSpPr>
                <a:spLocks noChangeArrowheads="1"/>
              </p:cNvSpPr>
              <p:nvPr/>
            </p:nvSpPr>
            <p:spPr bwMode="auto">
              <a:xfrm>
                <a:off x="3278" y="2050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1" name="Rectangle 79"/>
              <p:cNvSpPr>
                <a:spLocks noChangeArrowheads="1"/>
              </p:cNvSpPr>
              <p:nvPr/>
            </p:nvSpPr>
            <p:spPr bwMode="auto">
              <a:xfrm>
                <a:off x="4439" y="2050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2" name="Rectangle 80"/>
              <p:cNvSpPr>
                <a:spLocks noChangeArrowheads="1"/>
              </p:cNvSpPr>
              <p:nvPr/>
            </p:nvSpPr>
            <p:spPr bwMode="auto">
              <a:xfrm>
                <a:off x="4445" y="2050"/>
                <a:ext cx="116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3" name="Rectangle 81"/>
              <p:cNvSpPr>
                <a:spLocks noChangeArrowheads="1"/>
              </p:cNvSpPr>
              <p:nvPr/>
            </p:nvSpPr>
            <p:spPr bwMode="auto">
              <a:xfrm>
                <a:off x="5613" y="2050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4" name="Rectangle 82"/>
              <p:cNvSpPr>
                <a:spLocks noChangeArrowheads="1"/>
              </p:cNvSpPr>
              <p:nvPr/>
            </p:nvSpPr>
            <p:spPr bwMode="auto">
              <a:xfrm>
                <a:off x="5619" y="2050"/>
                <a:ext cx="1163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5" name="Rectangle 83"/>
              <p:cNvSpPr>
                <a:spLocks noChangeArrowheads="1"/>
              </p:cNvSpPr>
              <p:nvPr/>
            </p:nvSpPr>
            <p:spPr bwMode="auto">
              <a:xfrm>
                <a:off x="6782" y="2050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6" name="Rectangle 84"/>
              <p:cNvSpPr>
                <a:spLocks noChangeArrowheads="1"/>
              </p:cNvSpPr>
              <p:nvPr/>
            </p:nvSpPr>
            <p:spPr bwMode="auto">
              <a:xfrm>
                <a:off x="914" y="2056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7" name="Rectangle 85"/>
              <p:cNvSpPr>
                <a:spLocks noChangeArrowheads="1"/>
              </p:cNvSpPr>
              <p:nvPr/>
            </p:nvSpPr>
            <p:spPr bwMode="auto">
              <a:xfrm>
                <a:off x="2096" y="2056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8" name="Rectangle 86"/>
              <p:cNvSpPr>
                <a:spLocks noChangeArrowheads="1"/>
              </p:cNvSpPr>
              <p:nvPr/>
            </p:nvSpPr>
            <p:spPr bwMode="auto">
              <a:xfrm>
                <a:off x="3278" y="2056"/>
                <a:ext cx="5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99" name="Rectangle 87"/>
              <p:cNvSpPr>
                <a:spLocks noChangeArrowheads="1"/>
              </p:cNvSpPr>
              <p:nvPr/>
            </p:nvSpPr>
            <p:spPr bwMode="auto">
              <a:xfrm>
                <a:off x="4439" y="2056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00" name="Rectangle 88"/>
              <p:cNvSpPr>
                <a:spLocks noChangeArrowheads="1"/>
              </p:cNvSpPr>
              <p:nvPr/>
            </p:nvSpPr>
            <p:spPr bwMode="auto">
              <a:xfrm>
                <a:off x="5613" y="2056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01" name="Rectangle 89"/>
              <p:cNvSpPr>
                <a:spLocks noChangeArrowheads="1"/>
              </p:cNvSpPr>
              <p:nvPr/>
            </p:nvSpPr>
            <p:spPr bwMode="auto">
              <a:xfrm>
                <a:off x="6782" y="2056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02" name="Rectangle 90"/>
              <p:cNvSpPr>
                <a:spLocks noChangeArrowheads="1"/>
              </p:cNvSpPr>
              <p:nvPr/>
            </p:nvSpPr>
            <p:spPr bwMode="auto">
              <a:xfrm>
                <a:off x="984" y="2316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地理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91"/>
              <p:cNvSpPr>
                <a:spLocks noChangeArrowheads="1"/>
              </p:cNvSpPr>
              <p:nvPr/>
            </p:nvSpPr>
            <p:spPr bwMode="auto">
              <a:xfrm>
                <a:off x="1277" y="23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92"/>
              <p:cNvSpPr>
                <a:spLocks noChangeArrowheads="1"/>
              </p:cNvSpPr>
              <p:nvPr/>
            </p:nvSpPr>
            <p:spPr bwMode="auto">
              <a:xfrm>
                <a:off x="1350" y="2303"/>
                <a:ext cx="74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Geography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93"/>
              <p:cNvSpPr>
                <a:spLocks noChangeArrowheads="1"/>
              </p:cNvSpPr>
              <p:nvPr/>
            </p:nvSpPr>
            <p:spPr bwMode="auto">
              <a:xfrm>
                <a:off x="1999" y="23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94"/>
              <p:cNvSpPr>
                <a:spLocks noChangeArrowheads="1"/>
              </p:cNvSpPr>
              <p:nvPr/>
            </p:nvSpPr>
            <p:spPr bwMode="auto">
              <a:xfrm>
                <a:off x="2165" y="2310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35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5"/>
              <p:cNvSpPr>
                <a:spLocks noChangeArrowheads="1"/>
              </p:cNvSpPr>
              <p:nvPr/>
            </p:nvSpPr>
            <p:spPr bwMode="auto">
              <a:xfrm>
                <a:off x="2311" y="2310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6"/>
              <p:cNvSpPr>
                <a:spLocks noChangeArrowheads="1"/>
              </p:cNvSpPr>
              <p:nvPr/>
            </p:nvSpPr>
            <p:spPr bwMode="auto">
              <a:xfrm>
                <a:off x="2498" y="231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7"/>
              <p:cNvSpPr>
                <a:spLocks noChangeArrowheads="1"/>
              </p:cNvSpPr>
              <p:nvPr/>
            </p:nvSpPr>
            <p:spPr bwMode="auto">
              <a:xfrm>
                <a:off x="3346" y="231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8"/>
              <p:cNvSpPr>
                <a:spLocks noChangeArrowheads="1"/>
              </p:cNvSpPr>
              <p:nvPr/>
            </p:nvSpPr>
            <p:spPr bwMode="auto">
              <a:xfrm>
                <a:off x="4509" y="2316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中史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9"/>
              <p:cNvSpPr>
                <a:spLocks noChangeArrowheads="1"/>
              </p:cNvSpPr>
              <p:nvPr/>
            </p:nvSpPr>
            <p:spPr bwMode="auto">
              <a:xfrm>
                <a:off x="4801" y="23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100"/>
              <p:cNvSpPr>
                <a:spLocks noChangeArrowheads="1"/>
              </p:cNvSpPr>
              <p:nvPr/>
            </p:nvSpPr>
            <p:spPr bwMode="auto">
              <a:xfrm>
                <a:off x="4875" y="2303"/>
                <a:ext cx="701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C. History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101"/>
              <p:cNvSpPr>
                <a:spLocks noChangeArrowheads="1"/>
              </p:cNvSpPr>
              <p:nvPr/>
            </p:nvSpPr>
            <p:spPr bwMode="auto">
              <a:xfrm>
                <a:off x="5484" y="23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102"/>
              <p:cNvSpPr>
                <a:spLocks noChangeArrowheads="1"/>
              </p:cNvSpPr>
              <p:nvPr/>
            </p:nvSpPr>
            <p:spPr bwMode="auto">
              <a:xfrm>
                <a:off x="5682" y="2310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35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103"/>
              <p:cNvSpPr>
                <a:spLocks noChangeArrowheads="1"/>
              </p:cNvSpPr>
              <p:nvPr/>
            </p:nvSpPr>
            <p:spPr bwMode="auto">
              <a:xfrm>
                <a:off x="5828" y="2310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/8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104"/>
              <p:cNvSpPr>
                <a:spLocks noChangeArrowheads="1"/>
              </p:cNvSpPr>
              <p:nvPr/>
            </p:nvSpPr>
            <p:spPr bwMode="auto">
              <a:xfrm>
                <a:off x="6015" y="231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105"/>
              <p:cNvSpPr>
                <a:spLocks noChangeArrowheads="1"/>
              </p:cNvSpPr>
              <p:nvPr/>
            </p:nvSpPr>
            <p:spPr bwMode="auto">
              <a:xfrm>
                <a:off x="914" y="2274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18" name="Rectangle 106"/>
              <p:cNvSpPr>
                <a:spLocks noChangeArrowheads="1"/>
              </p:cNvSpPr>
              <p:nvPr/>
            </p:nvSpPr>
            <p:spPr bwMode="auto">
              <a:xfrm>
                <a:off x="920" y="2274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19" name="Rectangle 107"/>
              <p:cNvSpPr>
                <a:spLocks noChangeArrowheads="1"/>
              </p:cNvSpPr>
              <p:nvPr/>
            </p:nvSpPr>
            <p:spPr bwMode="auto">
              <a:xfrm>
                <a:off x="2096" y="2274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0" name="Rectangle 108"/>
              <p:cNvSpPr>
                <a:spLocks noChangeArrowheads="1"/>
              </p:cNvSpPr>
              <p:nvPr/>
            </p:nvSpPr>
            <p:spPr bwMode="auto">
              <a:xfrm>
                <a:off x="2102" y="2274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1" name="Rectangle 109"/>
              <p:cNvSpPr>
                <a:spLocks noChangeArrowheads="1"/>
              </p:cNvSpPr>
              <p:nvPr/>
            </p:nvSpPr>
            <p:spPr bwMode="auto">
              <a:xfrm>
                <a:off x="3278" y="2274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2" name="Rectangle 110"/>
              <p:cNvSpPr>
                <a:spLocks noChangeArrowheads="1"/>
              </p:cNvSpPr>
              <p:nvPr/>
            </p:nvSpPr>
            <p:spPr bwMode="auto">
              <a:xfrm>
                <a:off x="4439" y="2274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3" name="Rectangle 111"/>
              <p:cNvSpPr>
                <a:spLocks noChangeArrowheads="1"/>
              </p:cNvSpPr>
              <p:nvPr/>
            </p:nvSpPr>
            <p:spPr bwMode="auto">
              <a:xfrm>
                <a:off x="4445" y="2274"/>
                <a:ext cx="116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4" name="Rectangle 112"/>
              <p:cNvSpPr>
                <a:spLocks noChangeArrowheads="1"/>
              </p:cNvSpPr>
              <p:nvPr/>
            </p:nvSpPr>
            <p:spPr bwMode="auto">
              <a:xfrm>
                <a:off x="5613" y="2274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5" name="Rectangle 113"/>
              <p:cNvSpPr>
                <a:spLocks noChangeArrowheads="1"/>
              </p:cNvSpPr>
              <p:nvPr/>
            </p:nvSpPr>
            <p:spPr bwMode="auto">
              <a:xfrm>
                <a:off x="5619" y="2274"/>
                <a:ext cx="1163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6" name="Rectangle 114"/>
              <p:cNvSpPr>
                <a:spLocks noChangeArrowheads="1"/>
              </p:cNvSpPr>
              <p:nvPr/>
            </p:nvSpPr>
            <p:spPr bwMode="auto">
              <a:xfrm>
                <a:off x="6782" y="2274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7" name="Rectangle 115"/>
              <p:cNvSpPr>
                <a:spLocks noChangeArrowheads="1"/>
              </p:cNvSpPr>
              <p:nvPr/>
            </p:nvSpPr>
            <p:spPr bwMode="auto">
              <a:xfrm>
                <a:off x="914" y="2280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8" name="Rectangle 116"/>
              <p:cNvSpPr>
                <a:spLocks noChangeArrowheads="1"/>
              </p:cNvSpPr>
              <p:nvPr/>
            </p:nvSpPr>
            <p:spPr bwMode="auto">
              <a:xfrm>
                <a:off x="2096" y="2280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29" name="Rectangle 117"/>
              <p:cNvSpPr>
                <a:spLocks noChangeArrowheads="1"/>
              </p:cNvSpPr>
              <p:nvPr/>
            </p:nvSpPr>
            <p:spPr bwMode="auto">
              <a:xfrm>
                <a:off x="3278" y="2280"/>
                <a:ext cx="5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30" name="Rectangle 118"/>
              <p:cNvSpPr>
                <a:spLocks noChangeArrowheads="1"/>
              </p:cNvSpPr>
              <p:nvPr/>
            </p:nvSpPr>
            <p:spPr bwMode="auto">
              <a:xfrm>
                <a:off x="4439" y="2280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31" name="Rectangle 119"/>
              <p:cNvSpPr>
                <a:spLocks noChangeArrowheads="1"/>
              </p:cNvSpPr>
              <p:nvPr/>
            </p:nvSpPr>
            <p:spPr bwMode="auto">
              <a:xfrm>
                <a:off x="5613" y="2280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32" name="Rectangle 120"/>
              <p:cNvSpPr>
                <a:spLocks noChangeArrowheads="1"/>
              </p:cNvSpPr>
              <p:nvPr/>
            </p:nvSpPr>
            <p:spPr bwMode="auto">
              <a:xfrm>
                <a:off x="6782" y="2280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33" name="Rectangle 121"/>
              <p:cNvSpPr>
                <a:spLocks noChangeArrowheads="1"/>
              </p:cNvSpPr>
              <p:nvPr/>
            </p:nvSpPr>
            <p:spPr bwMode="auto">
              <a:xfrm>
                <a:off x="984" y="2540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物理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122"/>
              <p:cNvSpPr>
                <a:spLocks noChangeArrowheads="1"/>
              </p:cNvSpPr>
              <p:nvPr/>
            </p:nvSpPr>
            <p:spPr bwMode="auto">
              <a:xfrm>
                <a:off x="1277" y="252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123"/>
              <p:cNvSpPr>
                <a:spLocks noChangeArrowheads="1"/>
              </p:cNvSpPr>
              <p:nvPr/>
            </p:nvSpPr>
            <p:spPr bwMode="auto">
              <a:xfrm>
                <a:off x="1350" y="2527"/>
                <a:ext cx="531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Physics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124"/>
              <p:cNvSpPr>
                <a:spLocks noChangeArrowheads="1"/>
              </p:cNvSpPr>
              <p:nvPr/>
            </p:nvSpPr>
            <p:spPr bwMode="auto">
              <a:xfrm>
                <a:off x="1797" y="252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125"/>
              <p:cNvSpPr>
                <a:spLocks noChangeArrowheads="1"/>
              </p:cNvSpPr>
              <p:nvPr/>
            </p:nvSpPr>
            <p:spPr bwMode="auto">
              <a:xfrm>
                <a:off x="2165" y="2534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41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126"/>
              <p:cNvSpPr>
                <a:spLocks noChangeArrowheads="1"/>
              </p:cNvSpPr>
              <p:nvPr/>
            </p:nvSpPr>
            <p:spPr bwMode="auto">
              <a:xfrm>
                <a:off x="2311" y="2534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127"/>
              <p:cNvSpPr>
                <a:spLocks noChangeArrowheads="1"/>
              </p:cNvSpPr>
              <p:nvPr/>
            </p:nvSpPr>
            <p:spPr bwMode="auto">
              <a:xfrm>
                <a:off x="2498" y="2534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128"/>
              <p:cNvSpPr>
                <a:spLocks noChangeArrowheads="1"/>
              </p:cNvSpPr>
              <p:nvPr/>
            </p:nvSpPr>
            <p:spPr bwMode="auto">
              <a:xfrm>
                <a:off x="3346" y="2534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129"/>
              <p:cNvSpPr>
                <a:spLocks noChangeArrowheads="1"/>
              </p:cNvSpPr>
              <p:nvPr/>
            </p:nvSpPr>
            <p:spPr bwMode="auto">
              <a:xfrm>
                <a:off x="4509" y="2540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經濟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130"/>
              <p:cNvSpPr>
                <a:spLocks noChangeArrowheads="1"/>
              </p:cNvSpPr>
              <p:nvPr/>
            </p:nvSpPr>
            <p:spPr bwMode="auto">
              <a:xfrm>
                <a:off x="4801" y="252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131"/>
              <p:cNvSpPr>
                <a:spLocks noChangeArrowheads="1"/>
              </p:cNvSpPr>
              <p:nvPr/>
            </p:nvSpPr>
            <p:spPr bwMode="auto">
              <a:xfrm>
                <a:off x="4875" y="2527"/>
                <a:ext cx="74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Economics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132"/>
              <p:cNvSpPr>
                <a:spLocks noChangeArrowheads="1"/>
              </p:cNvSpPr>
              <p:nvPr/>
            </p:nvSpPr>
            <p:spPr bwMode="auto">
              <a:xfrm>
                <a:off x="5524" y="2527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133"/>
              <p:cNvSpPr>
                <a:spLocks noChangeArrowheads="1"/>
              </p:cNvSpPr>
              <p:nvPr/>
            </p:nvSpPr>
            <p:spPr bwMode="auto">
              <a:xfrm>
                <a:off x="5682" y="2534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36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134"/>
              <p:cNvSpPr>
                <a:spLocks noChangeArrowheads="1"/>
              </p:cNvSpPr>
              <p:nvPr/>
            </p:nvSpPr>
            <p:spPr bwMode="auto">
              <a:xfrm>
                <a:off x="5828" y="2534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135"/>
              <p:cNvSpPr>
                <a:spLocks noChangeArrowheads="1"/>
              </p:cNvSpPr>
              <p:nvPr/>
            </p:nvSpPr>
            <p:spPr bwMode="auto">
              <a:xfrm>
                <a:off x="6015" y="2534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136"/>
              <p:cNvSpPr>
                <a:spLocks noChangeArrowheads="1"/>
              </p:cNvSpPr>
              <p:nvPr/>
            </p:nvSpPr>
            <p:spPr bwMode="auto">
              <a:xfrm>
                <a:off x="914" y="249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49" name="Rectangle 137"/>
              <p:cNvSpPr>
                <a:spLocks noChangeArrowheads="1"/>
              </p:cNvSpPr>
              <p:nvPr/>
            </p:nvSpPr>
            <p:spPr bwMode="auto">
              <a:xfrm>
                <a:off x="920" y="2498"/>
                <a:ext cx="117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0" name="Rectangle 138"/>
              <p:cNvSpPr>
                <a:spLocks noChangeArrowheads="1"/>
              </p:cNvSpPr>
              <p:nvPr/>
            </p:nvSpPr>
            <p:spPr bwMode="auto">
              <a:xfrm>
                <a:off x="2096" y="249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1" name="Rectangle 139"/>
              <p:cNvSpPr>
                <a:spLocks noChangeArrowheads="1"/>
              </p:cNvSpPr>
              <p:nvPr/>
            </p:nvSpPr>
            <p:spPr bwMode="auto">
              <a:xfrm>
                <a:off x="2102" y="2498"/>
                <a:ext cx="117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2" name="Rectangle 140"/>
              <p:cNvSpPr>
                <a:spLocks noChangeArrowheads="1"/>
              </p:cNvSpPr>
              <p:nvPr/>
            </p:nvSpPr>
            <p:spPr bwMode="auto">
              <a:xfrm>
                <a:off x="3278" y="249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3" name="Rectangle 141"/>
              <p:cNvSpPr>
                <a:spLocks noChangeArrowheads="1"/>
              </p:cNvSpPr>
              <p:nvPr/>
            </p:nvSpPr>
            <p:spPr bwMode="auto">
              <a:xfrm>
                <a:off x="4439" y="249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4" name="Rectangle 142"/>
              <p:cNvSpPr>
                <a:spLocks noChangeArrowheads="1"/>
              </p:cNvSpPr>
              <p:nvPr/>
            </p:nvSpPr>
            <p:spPr bwMode="auto">
              <a:xfrm>
                <a:off x="4445" y="2498"/>
                <a:ext cx="11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5" name="Rectangle 143"/>
              <p:cNvSpPr>
                <a:spLocks noChangeArrowheads="1"/>
              </p:cNvSpPr>
              <p:nvPr/>
            </p:nvSpPr>
            <p:spPr bwMode="auto">
              <a:xfrm>
                <a:off x="5613" y="249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6" name="Rectangle 144"/>
              <p:cNvSpPr>
                <a:spLocks noChangeArrowheads="1"/>
              </p:cNvSpPr>
              <p:nvPr/>
            </p:nvSpPr>
            <p:spPr bwMode="auto">
              <a:xfrm>
                <a:off x="5619" y="2498"/>
                <a:ext cx="116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7" name="Rectangle 145"/>
              <p:cNvSpPr>
                <a:spLocks noChangeArrowheads="1"/>
              </p:cNvSpPr>
              <p:nvPr/>
            </p:nvSpPr>
            <p:spPr bwMode="auto">
              <a:xfrm>
                <a:off x="6782" y="249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8" name="Rectangle 146"/>
              <p:cNvSpPr>
                <a:spLocks noChangeArrowheads="1"/>
              </p:cNvSpPr>
              <p:nvPr/>
            </p:nvSpPr>
            <p:spPr bwMode="auto">
              <a:xfrm>
                <a:off x="914" y="2503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59" name="Rectangle 147"/>
              <p:cNvSpPr>
                <a:spLocks noChangeArrowheads="1"/>
              </p:cNvSpPr>
              <p:nvPr/>
            </p:nvSpPr>
            <p:spPr bwMode="auto">
              <a:xfrm>
                <a:off x="2096" y="2503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60" name="Rectangle 148"/>
              <p:cNvSpPr>
                <a:spLocks noChangeArrowheads="1"/>
              </p:cNvSpPr>
              <p:nvPr/>
            </p:nvSpPr>
            <p:spPr bwMode="auto">
              <a:xfrm>
                <a:off x="3278" y="2503"/>
                <a:ext cx="5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61" name="Rectangle 149"/>
              <p:cNvSpPr>
                <a:spLocks noChangeArrowheads="1"/>
              </p:cNvSpPr>
              <p:nvPr/>
            </p:nvSpPr>
            <p:spPr bwMode="auto">
              <a:xfrm>
                <a:off x="4439" y="2503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62" name="Rectangle 150"/>
              <p:cNvSpPr>
                <a:spLocks noChangeArrowheads="1"/>
              </p:cNvSpPr>
              <p:nvPr/>
            </p:nvSpPr>
            <p:spPr bwMode="auto">
              <a:xfrm>
                <a:off x="5613" y="2503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63" name="Rectangle 151"/>
              <p:cNvSpPr>
                <a:spLocks noChangeArrowheads="1"/>
              </p:cNvSpPr>
              <p:nvPr/>
            </p:nvSpPr>
            <p:spPr bwMode="auto">
              <a:xfrm>
                <a:off x="6782" y="2503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64" name="Rectangle 152"/>
              <p:cNvSpPr>
                <a:spLocks noChangeArrowheads="1"/>
              </p:cNvSpPr>
              <p:nvPr/>
            </p:nvSpPr>
            <p:spPr bwMode="auto">
              <a:xfrm>
                <a:off x="984" y="2764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生物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153"/>
              <p:cNvSpPr>
                <a:spLocks noChangeArrowheads="1"/>
              </p:cNvSpPr>
              <p:nvPr/>
            </p:nvSpPr>
            <p:spPr bwMode="auto">
              <a:xfrm>
                <a:off x="1277" y="2751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154"/>
              <p:cNvSpPr>
                <a:spLocks noChangeArrowheads="1"/>
              </p:cNvSpPr>
              <p:nvPr/>
            </p:nvSpPr>
            <p:spPr bwMode="auto">
              <a:xfrm>
                <a:off x="1350" y="2751"/>
                <a:ext cx="55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Biology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155"/>
              <p:cNvSpPr>
                <a:spLocks noChangeArrowheads="1"/>
              </p:cNvSpPr>
              <p:nvPr/>
            </p:nvSpPr>
            <p:spPr bwMode="auto">
              <a:xfrm>
                <a:off x="1821" y="2751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156"/>
              <p:cNvSpPr>
                <a:spLocks noChangeArrowheads="1"/>
              </p:cNvSpPr>
              <p:nvPr/>
            </p:nvSpPr>
            <p:spPr bwMode="auto">
              <a:xfrm>
                <a:off x="2165" y="2758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39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157"/>
              <p:cNvSpPr>
                <a:spLocks noChangeArrowheads="1"/>
              </p:cNvSpPr>
              <p:nvPr/>
            </p:nvSpPr>
            <p:spPr bwMode="auto">
              <a:xfrm>
                <a:off x="2311" y="2758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158"/>
              <p:cNvSpPr>
                <a:spLocks noChangeArrowheads="1"/>
              </p:cNvSpPr>
              <p:nvPr/>
            </p:nvSpPr>
            <p:spPr bwMode="auto">
              <a:xfrm>
                <a:off x="2498" y="2758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159"/>
              <p:cNvSpPr>
                <a:spLocks noChangeArrowheads="1"/>
              </p:cNvSpPr>
              <p:nvPr/>
            </p:nvSpPr>
            <p:spPr bwMode="auto">
              <a:xfrm>
                <a:off x="3346" y="2758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160"/>
              <p:cNvSpPr>
                <a:spLocks noChangeArrowheads="1"/>
              </p:cNvSpPr>
              <p:nvPr/>
            </p:nvSpPr>
            <p:spPr bwMode="auto">
              <a:xfrm>
                <a:off x="4509" y="2764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資訊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161"/>
              <p:cNvSpPr>
                <a:spLocks noChangeArrowheads="1"/>
              </p:cNvSpPr>
              <p:nvPr/>
            </p:nvSpPr>
            <p:spPr bwMode="auto">
              <a:xfrm>
                <a:off x="4801" y="2751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162"/>
              <p:cNvSpPr>
                <a:spLocks noChangeArrowheads="1"/>
              </p:cNvSpPr>
              <p:nvPr/>
            </p:nvSpPr>
            <p:spPr bwMode="auto">
              <a:xfrm>
                <a:off x="4876" y="2751"/>
                <a:ext cx="616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I. &amp; C.T.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163"/>
              <p:cNvSpPr>
                <a:spLocks noChangeArrowheads="1"/>
              </p:cNvSpPr>
              <p:nvPr/>
            </p:nvSpPr>
            <p:spPr bwMode="auto">
              <a:xfrm>
                <a:off x="5395" y="2751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164"/>
              <p:cNvSpPr>
                <a:spLocks noChangeArrowheads="1"/>
              </p:cNvSpPr>
              <p:nvPr/>
            </p:nvSpPr>
            <p:spPr bwMode="auto">
              <a:xfrm>
                <a:off x="5682" y="2758"/>
                <a:ext cx="21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42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165"/>
              <p:cNvSpPr>
                <a:spLocks noChangeArrowheads="1"/>
              </p:cNvSpPr>
              <p:nvPr/>
            </p:nvSpPr>
            <p:spPr bwMode="auto">
              <a:xfrm>
                <a:off x="5828" y="2758"/>
                <a:ext cx="18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/9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7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166"/>
              <p:cNvSpPr>
                <a:spLocks noChangeArrowheads="1"/>
              </p:cNvSpPr>
              <p:nvPr/>
            </p:nvSpPr>
            <p:spPr bwMode="auto">
              <a:xfrm>
                <a:off x="6015" y="2758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167"/>
              <p:cNvSpPr>
                <a:spLocks noChangeArrowheads="1"/>
              </p:cNvSpPr>
              <p:nvPr/>
            </p:nvSpPr>
            <p:spPr bwMode="auto">
              <a:xfrm>
                <a:off x="914" y="272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0" name="Rectangle 168"/>
              <p:cNvSpPr>
                <a:spLocks noChangeArrowheads="1"/>
              </p:cNvSpPr>
              <p:nvPr/>
            </p:nvSpPr>
            <p:spPr bwMode="auto">
              <a:xfrm>
                <a:off x="920" y="2721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1" name="Rectangle 169"/>
              <p:cNvSpPr>
                <a:spLocks noChangeArrowheads="1"/>
              </p:cNvSpPr>
              <p:nvPr/>
            </p:nvSpPr>
            <p:spPr bwMode="auto">
              <a:xfrm>
                <a:off x="2096" y="272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2" name="Rectangle 170"/>
              <p:cNvSpPr>
                <a:spLocks noChangeArrowheads="1"/>
              </p:cNvSpPr>
              <p:nvPr/>
            </p:nvSpPr>
            <p:spPr bwMode="auto">
              <a:xfrm>
                <a:off x="2102" y="2721"/>
                <a:ext cx="117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3" name="Rectangle 171"/>
              <p:cNvSpPr>
                <a:spLocks noChangeArrowheads="1"/>
              </p:cNvSpPr>
              <p:nvPr/>
            </p:nvSpPr>
            <p:spPr bwMode="auto">
              <a:xfrm>
                <a:off x="3278" y="2721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4" name="Rectangle 172"/>
              <p:cNvSpPr>
                <a:spLocks noChangeArrowheads="1"/>
              </p:cNvSpPr>
              <p:nvPr/>
            </p:nvSpPr>
            <p:spPr bwMode="auto">
              <a:xfrm>
                <a:off x="4439" y="272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5" name="Rectangle 173"/>
              <p:cNvSpPr>
                <a:spLocks noChangeArrowheads="1"/>
              </p:cNvSpPr>
              <p:nvPr/>
            </p:nvSpPr>
            <p:spPr bwMode="auto">
              <a:xfrm>
                <a:off x="4445" y="2721"/>
                <a:ext cx="116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6" name="Rectangle 174"/>
              <p:cNvSpPr>
                <a:spLocks noChangeArrowheads="1"/>
              </p:cNvSpPr>
              <p:nvPr/>
            </p:nvSpPr>
            <p:spPr bwMode="auto">
              <a:xfrm>
                <a:off x="5613" y="272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7" name="Rectangle 175"/>
              <p:cNvSpPr>
                <a:spLocks noChangeArrowheads="1"/>
              </p:cNvSpPr>
              <p:nvPr/>
            </p:nvSpPr>
            <p:spPr bwMode="auto">
              <a:xfrm>
                <a:off x="5619" y="2721"/>
                <a:ext cx="1163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8" name="Rectangle 176"/>
              <p:cNvSpPr>
                <a:spLocks noChangeArrowheads="1"/>
              </p:cNvSpPr>
              <p:nvPr/>
            </p:nvSpPr>
            <p:spPr bwMode="auto">
              <a:xfrm>
                <a:off x="6782" y="2721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89" name="Rectangle 177"/>
              <p:cNvSpPr>
                <a:spLocks noChangeArrowheads="1"/>
              </p:cNvSpPr>
              <p:nvPr/>
            </p:nvSpPr>
            <p:spPr bwMode="auto">
              <a:xfrm>
                <a:off x="914" y="2727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90" name="Rectangle 178"/>
              <p:cNvSpPr>
                <a:spLocks noChangeArrowheads="1"/>
              </p:cNvSpPr>
              <p:nvPr/>
            </p:nvSpPr>
            <p:spPr bwMode="auto">
              <a:xfrm>
                <a:off x="2096" y="2727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91" name="Rectangle 179"/>
              <p:cNvSpPr>
                <a:spLocks noChangeArrowheads="1"/>
              </p:cNvSpPr>
              <p:nvPr/>
            </p:nvSpPr>
            <p:spPr bwMode="auto">
              <a:xfrm>
                <a:off x="3278" y="2727"/>
                <a:ext cx="5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92" name="Rectangle 180"/>
              <p:cNvSpPr>
                <a:spLocks noChangeArrowheads="1"/>
              </p:cNvSpPr>
              <p:nvPr/>
            </p:nvSpPr>
            <p:spPr bwMode="auto">
              <a:xfrm>
                <a:off x="4439" y="2727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93" name="Rectangle 181"/>
              <p:cNvSpPr>
                <a:spLocks noChangeArrowheads="1"/>
              </p:cNvSpPr>
              <p:nvPr/>
            </p:nvSpPr>
            <p:spPr bwMode="auto">
              <a:xfrm>
                <a:off x="5613" y="2727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94" name="Rectangle 182"/>
              <p:cNvSpPr>
                <a:spLocks noChangeArrowheads="1"/>
              </p:cNvSpPr>
              <p:nvPr/>
            </p:nvSpPr>
            <p:spPr bwMode="auto">
              <a:xfrm>
                <a:off x="6782" y="2727"/>
                <a:ext cx="6" cy="2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195" name="Rectangle 183"/>
              <p:cNvSpPr>
                <a:spLocks noChangeArrowheads="1"/>
              </p:cNvSpPr>
              <p:nvPr/>
            </p:nvSpPr>
            <p:spPr bwMode="auto">
              <a:xfrm>
                <a:off x="984" y="298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184"/>
              <p:cNvSpPr>
                <a:spLocks noChangeArrowheads="1"/>
              </p:cNvSpPr>
              <p:nvPr/>
            </p:nvSpPr>
            <p:spPr bwMode="auto">
              <a:xfrm>
                <a:off x="2165" y="298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185"/>
              <p:cNvSpPr>
                <a:spLocks noChangeArrowheads="1"/>
              </p:cNvSpPr>
              <p:nvPr/>
            </p:nvSpPr>
            <p:spPr bwMode="auto">
              <a:xfrm>
                <a:off x="3346" y="298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186"/>
              <p:cNvSpPr>
                <a:spLocks noChangeArrowheads="1"/>
              </p:cNvSpPr>
              <p:nvPr/>
            </p:nvSpPr>
            <p:spPr bwMode="auto">
              <a:xfrm>
                <a:off x="4509" y="2989"/>
                <a:ext cx="23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視藝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187"/>
              <p:cNvSpPr>
                <a:spLocks noChangeArrowheads="1"/>
              </p:cNvSpPr>
              <p:nvPr/>
            </p:nvSpPr>
            <p:spPr bwMode="auto">
              <a:xfrm>
                <a:off x="4838" y="2976"/>
                <a:ext cx="765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Visual Arts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188"/>
              <p:cNvSpPr>
                <a:spLocks noChangeArrowheads="1"/>
              </p:cNvSpPr>
              <p:nvPr/>
            </p:nvSpPr>
            <p:spPr bwMode="auto">
              <a:xfrm>
                <a:off x="5492" y="2976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HK" altLang="zh-HK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189"/>
              <p:cNvSpPr>
                <a:spLocks noChangeArrowheads="1"/>
              </p:cNvSpPr>
              <p:nvPr/>
            </p:nvSpPr>
            <p:spPr bwMode="auto">
              <a:xfrm>
                <a:off x="5671" y="2983"/>
                <a:ext cx="36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39/97</a:t>
                </a:r>
                <a:r>
                  <a:rPr kumimoji="0" lang="zh-HK" altLang="zh-HK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zh-HK" altLang="zh-H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190"/>
              <p:cNvSpPr>
                <a:spLocks noChangeArrowheads="1"/>
              </p:cNvSpPr>
              <p:nvPr/>
            </p:nvSpPr>
            <p:spPr bwMode="auto">
              <a:xfrm>
                <a:off x="914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3" name="Rectangle 191"/>
              <p:cNvSpPr>
                <a:spLocks noChangeArrowheads="1"/>
              </p:cNvSpPr>
              <p:nvPr/>
            </p:nvSpPr>
            <p:spPr bwMode="auto">
              <a:xfrm>
                <a:off x="914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4" name="Rectangle 192"/>
              <p:cNvSpPr>
                <a:spLocks noChangeArrowheads="1"/>
              </p:cNvSpPr>
              <p:nvPr/>
            </p:nvSpPr>
            <p:spPr bwMode="auto">
              <a:xfrm>
                <a:off x="920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5" name="Rectangle 193"/>
              <p:cNvSpPr>
                <a:spLocks noChangeArrowheads="1"/>
              </p:cNvSpPr>
              <p:nvPr/>
            </p:nvSpPr>
            <p:spPr bwMode="auto">
              <a:xfrm>
                <a:off x="926" y="2945"/>
                <a:ext cx="11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6" name="Rectangle 194"/>
              <p:cNvSpPr>
                <a:spLocks noChangeArrowheads="1"/>
              </p:cNvSpPr>
              <p:nvPr/>
            </p:nvSpPr>
            <p:spPr bwMode="auto">
              <a:xfrm>
                <a:off x="2096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7" name="Rectangle 195"/>
              <p:cNvSpPr>
                <a:spLocks noChangeArrowheads="1"/>
              </p:cNvSpPr>
              <p:nvPr/>
            </p:nvSpPr>
            <p:spPr bwMode="auto">
              <a:xfrm>
                <a:off x="2102" y="2945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8" name="Rectangle 196"/>
              <p:cNvSpPr>
                <a:spLocks noChangeArrowheads="1"/>
              </p:cNvSpPr>
              <p:nvPr/>
            </p:nvSpPr>
            <p:spPr bwMode="auto">
              <a:xfrm>
                <a:off x="2107" y="2945"/>
                <a:ext cx="117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09" name="Rectangle 197"/>
              <p:cNvSpPr>
                <a:spLocks noChangeArrowheads="1"/>
              </p:cNvSpPr>
              <p:nvPr/>
            </p:nvSpPr>
            <p:spPr bwMode="auto">
              <a:xfrm>
                <a:off x="3278" y="2945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0" name="Rectangle 198"/>
              <p:cNvSpPr>
                <a:spLocks noChangeArrowheads="1"/>
              </p:cNvSpPr>
              <p:nvPr/>
            </p:nvSpPr>
            <p:spPr bwMode="auto">
              <a:xfrm>
                <a:off x="3278" y="2945"/>
                <a:ext cx="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1" name="Rectangle 199"/>
              <p:cNvSpPr>
                <a:spLocks noChangeArrowheads="1"/>
              </p:cNvSpPr>
              <p:nvPr/>
            </p:nvSpPr>
            <p:spPr bwMode="auto">
              <a:xfrm>
                <a:off x="4439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2" name="Rectangle 200"/>
              <p:cNvSpPr>
                <a:spLocks noChangeArrowheads="1"/>
              </p:cNvSpPr>
              <p:nvPr/>
            </p:nvSpPr>
            <p:spPr bwMode="auto">
              <a:xfrm>
                <a:off x="4445" y="2945"/>
                <a:ext cx="116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3" name="Rectangle 201"/>
              <p:cNvSpPr>
                <a:spLocks noChangeArrowheads="1"/>
              </p:cNvSpPr>
              <p:nvPr/>
            </p:nvSpPr>
            <p:spPr bwMode="auto">
              <a:xfrm>
                <a:off x="5613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4" name="Rectangle 202"/>
              <p:cNvSpPr>
                <a:spLocks noChangeArrowheads="1"/>
              </p:cNvSpPr>
              <p:nvPr/>
            </p:nvSpPr>
            <p:spPr bwMode="auto">
              <a:xfrm>
                <a:off x="5619" y="2945"/>
                <a:ext cx="1163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5" name="Rectangle 203"/>
              <p:cNvSpPr>
                <a:spLocks noChangeArrowheads="1"/>
              </p:cNvSpPr>
              <p:nvPr/>
            </p:nvSpPr>
            <p:spPr bwMode="auto">
              <a:xfrm>
                <a:off x="6782" y="2945"/>
                <a:ext cx="6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216" name="Rectangle 204"/>
              <p:cNvSpPr>
                <a:spLocks noChangeArrowheads="1"/>
              </p:cNvSpPr>
              <p:nvPr/>
            </p:nvSpPr>
            <p:spPr bwMode="auto">
              <a:xfrm>
                <a:off x="4439" y="2951"/>
                <a:ext cx="6" cy="2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4439" y="3170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4439" y="3170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4445" y="3170"/>
              <a:ext cx="116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5613" y="2951"/>
              <a:ext cx="6" cy="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5613" y="3170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5619" y="3170"/>
              <a:ext cx="11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6782" y="2951"/>
              <a:ext cx="6" cy="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6782" y="3170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6782" y="3170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914" y="3350"/>
              <a:ext cx="10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HK" altLang="zh-HK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zh-HK" altLang="zh-H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5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15792" y="804519"/>
            <a:ext cx="7764842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每科人數上限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全級人數除</a:t>
            </a:r>
            <a:r>
              <a:rPr lang="en-US" altLang="zh-TW" dirty="0" smtClean="0"/>
              <a:t>4</a:t>
            </a:r>
            <a:r>
              <a:rPr lang="zh-TW" altLang="en-US" dirty="0" smtClean="0"/>
              <a:t>加</a:t>
            </a:r>
            <a:r>
              <a:rPr lang="en-US" altLang="zh-TW" dirty="0" smtClean="0"/>
              <a:t>5)  </a:t>
            </a:r>
            <a:r>
              <a:rPr lang="zh-TW" altLang="en-US" dirty="0" smtClean="0"/>
              <a:t>本年中三：</a:t>
            </a:r>
            <a:r>
              <a:rPr lang="en-US" altLang="zh-TW" dirty="0" smtClean="0"/>
              <a:t>97</a:t>
            </a:r>
            <a:r>
              <a:rPr lang="zh-TW" altLang="en-US" dirty="0" smtClean="0"/>
              <a:t>人</a:t>
            </a:r>
            <a:endParaRPr lang="en-US" dirty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246443"/>
              </p:ext>
            </p:extLst>
          </p:nvPr>
        </p:nvGraphicFramePr>
        <p:xfrm>
          <a:off x="1515792" y="2015732"/>
          <a:ext cx="5515629" cy="1568295"/>
        </p:xfrm>
        <a:graphic>
          <a:graphicData uri="http://schemas.openxmlformats.org/drawingml/2006/table">
            <a:tbl>
              <a:tblPr/>
              <a:tblGrid>
                <a:gridCol w="1434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765">
                <a:tc gridSpan="4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X1</a:t>
                      </a:r>
                      <a:r>
                        <a:rPr 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組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765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歷史</a:t>
                      </a:r>
                      <a:endParaRPr lang="en-US" altLang="zh-HK" sz="3200" b="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地理</a:t>
                      </a:r>
                      <a:endParaRPr lang="en-US" sz="3200" b="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HK" altLang="en-US" sz="3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物理</a:t>
                      </a:r>
                      <a:endParaRPr lang="en-US" sz="3200" b="0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生物</a:t>
                      </a:r>
                      <a:endParaRPr lang="en-US" sz="3200" b="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765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29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29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29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29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516049"/>
              </p:ext>
            </p:extLst>
          </p:nvPr>
        </p:nvGraphicFramePr>
        <p:xfrm>
          <a:off x="1515792" y="3741038"/>
          <a:ext cx="6787380" cy="1463040"/>
        </p:xfrm>
        <a:graphic>
          <a:graphicData uri="http://schemas.openxmlformats.org/drawingml/2006/table">
            <a:tbl>
              <a:tblPr/>
              <a:tblGrid>
                <a:gridCol w="1484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561">
                <a:tc gridSpan="5">
                  <a:txBody>
                    <a:bodyPr/>
                    <a:lstStyle/>
                    <a:p>
                      <a:pPr marL="304800" algn="l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                        X2</a:t>
                      </a:r>
                      <a:r>
                        <a:rPr 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組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561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化學</a:t>
                      </a:r>
                      <a:endParaRPr lang="en-US" sz="3200" b="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中史</a:t>
                      </a:r>
                      <a:endParaRPr lang="en-US" altLang="zh-HK" sz="3200" b="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經濟</a:t>
                      </a:r>
                      <a:endParaRPr lang="en-US" sz="3200" b="0" kern="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HK" altLang="en-US" sz="3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資訊</a:t>
                      </a:r>
                      <a:endParaRPr lang="en-US" sz="3200" b="0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561"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0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1187669"/>
            <a:ext cx="9603275" cy="66608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中三模擬選科結果 </a:t>
            </a:r>
            <a:r>
              <a:rPr lang="en-US" altLang="zh-TW" sz="3600" dirty="0" smtClean="0"/>
              <a:t>(9-5-2019)</a:t>
            </a:r>
            <a:r>
              <a:rPr lang="zh-TW" altLang="en-US" sz="2800" dirty="0" smtClean="0"/>
              <a:t>　［欠交表：</a:t>
            </a:r>
            <a:r>
              <a:rPr lang="en-US" altLang="zh-TW" sz="2800" dirty="0" smtClean="0"/>
              <a:t>8</a:t>
            </a:r>
            <a:r>
              <a:rPr lang="zh-TW" altLang="en-US" sz="2800" dirty="0" smtClean="0"/>
              <a:t>人</a:t>
            </a:r>
            <a:r>
              <a:rPr lang="zh-TW" altLang="en-US" sz="2800" dirty="0"/>
              <a:t>］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4"/>
            <a:ext cx="9603275" cy="3450613"/>
          </a:xfrm>
        </p:spPr>
        <p:txBody>
          <a:bodyPr/>
          <a:lstStyle/>
          <a:p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048970"/>
              </p:ext>
            </p:extLst>
          </p:nvPr>
        </p:nvGraphicFramePr>
        <p:xfrm>
          <a:off x="1546171" y="2015734"/>
          <a:ext cx="5621883" cy="1620844"/>
        </p:xfrm>
        <a:graphic>
          <a:graphicData uri="http://schemas.openxmlformats.org/drawingml/2006/table">
            <a:tbl>
              <a:tblPr/>
              <a:tblGrid>
                <a:gridCol w="1375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10">
                <a:tc gridSpan="4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X1</a:t>
                      </a:r>
                      <a:r>
                        <a:rPr 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組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alt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上限人數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29</a:t>
                      </a:r>
                      <a:r>
                        <a:rPr lang="zh-TW" alt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人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10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1"/>
                          </a:solidFill>
                          <a:latin typeface="Calibri"/>
                          <a:ea typeface="+mn-ea"/>
                          <a:cs typeface="Times New Roman"/>
                        </a:rPr>
                        <a:t>歷史</a:t>
                      </a:r>
                      <a:endParaRPr lang="en-US" sz="3200" b="0" kern="100" dirty="0" smtClean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1"/>
                          </a:solidFill>
                          <a:latin typeface="Calibri"/>
                          <a:ea typeface="+mn-ea"/>
                          <a:cs typeface="Times New Roman"/>
                        </a:rPr>
                        <a:t>地理</a:t>
                      </a:r>
                      <a:endParaRPr lang="en-US" sz="3200" b="0" kern="100" dirty="0" smtClean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HK" altLang="en-US" sz="3200" b="0" dirty="0" smtClean="0">
                          <a:solidFill>
                            <a:schemeClr val="accent1"/>
                          </a:solidFill>
                        </a:rPr>
                        <a:t>物理</a:t>
                      </a:r>
                      <a:endParaRPr lang="en-US" sz="3200" b="0" kern="100" dirty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0" dirty="0" smtClean="0">
                          <a:solidFill>
                            <a:schemeClr val="accent1"/>
                          </a:solidFill>
                        </a:rPr>
                        <a:t>生物</a:t>
                      </a:r>
                      <a:endParaRPr lang="en-US" sz="3200" b="0" kern="100" dirty="0" smtClean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24"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20</a:t>
                      </a:r>
                      <a:endParaRPr lang="en-US" alt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29/31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14/12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26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405507"/>
              </p:ext>
            </p:extLst>
          </p:nvPr>
        </p:nvGraphicFramePr>
        <p:xfrm>
          <a:off x="1546171" y="3884621"/>
          <a:ext cx="6988230" cy="487680"/>
        </p:xfrm>
        <a:graphic>
          <a:graphicData uri="http://schemas.openxmlformats.org/drawingml/2006/table">
            <a:tbl>
              <a:tblPr/>
              <a:tblGrid>
                <a:gridCol w="698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304800" algn="l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         X2</a:t>
                      </a:r>
                      <a:r>
                        <a:rPr 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組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 (</a:t>
                      </a:r>
                      <a:r>
                        <a:rPr lang="zh-TW" alt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上限人數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r>
                        <a:rPr lang="zh-TW" altLang="en-US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人</a:t>
                      </a:r>
                      <a:r>
                        <a:rPr lang="en-US" altLang="zh-TW" sz="3200" kern="1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US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62654"/>
              </p:ext>
            </p:extLst>
          </p:nvPr>
        </p:nvGraphicFramePr>
        <p:xfrm>
          <a:off x="1546171" y="4368621"/>
          <a:ext cx="6988232" cy="1084059"/>
        </p:xfrm>
        <a:graphic>
          <a:graphicData uri="http://schemas.openxmlformats.org/drawingml/2006/table">
            <a:tbl>
              <a:tblPr/>
              <a:tblGrid>
                <a:gridCol w="1428259">
                  <a:extLst>
                    <a:ext uri="{9D8B030D-6E8A-4147-A177-3AD203B41FA5}">
                      <a16:colId xmlns:a16="http://schemas.microsoft.com/office/drawing/2014/main" val="148603549"/>
                    </a:ext>
                  </a:extLst>
                </a:gridCol>
                <a:gridCol w="1418897">
                  <a:extLst>
                    <a:ext uri="{9D8B030D-6E8A-4147-A177-3AD203B41FA5}">
                      <a16:colId xmlns:a16="http://schemas.microsoft.com/office/drawing/2014/main" val="2211782970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329841165"/>
                    </a:ext>
                  </a:extLst>
                </a:gridCol>
                <a:gridCol w="1366344">
                  <a:extLst>
                    <a:ext uri="{9D8B030D-6E8A-4147-A177-3AD203B41FA5}">
                      <a16:colId xmlns:a16="http://schemas.microsoft.com/office/drawing/2014/main" val="1397892607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val="473945017"/>
                    </a:ext>
                  </a:extLst>
                </a:gridCol>
              </a:tblGrid>
              <a:tr h="529200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0" dirty="0" smtClean="0">
                          <a:solidFill>
                            <a:schemeClr val="accent1"/>
                          </a:solidFill>
                        </a:rPr>
                        <a:t>化學</a:t>
                      </a:r>
                      <a:endParaRPr lang="en-US" sz="3200" b="0" kern="100" dirty="0" smtClean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1"/>
                          </a:solidFill>
                          <a:latin typeface="Calibri"/>
                          <a:ea typeface="+mn-ea"/>
                          <a:cs typeface="Times New Roman"/>
                        </a:rPr>
                        <a:t>中史</a:t>
                      </a:r>
                      <a:endParaRPr lang="en-US" sz="3200" b="0" kern="100" dirty="0" smtClean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00" dirty="0" smtClean="0">
                          <a:solidFill>
                            <a:schemeClr val="accent1"/>
                          </a:solidFill>
                          <a:latin typeface="Calibri"/>
                          <a:ea typeface="+mn-ea"/>
                          <a:cs typeface="Times New Roman"/>
                        </a:rPr>
                        <a:t>經濟</a:t>
                      </a:r>
                      <a:endParaRPr lang="en-US" sz="3200" b="0" kern="100" dirty="0" smtClean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zh-HK" altLang="en-US" sz="3200" b="0" dirty="0" smtClean="0">
                          <a:solidFill>
                            <a:schemeClr val="accent1"/>
                          </a:solidFill>
                        </a:rPr>
                        <a:t>資訊</a:t>
                      </a:r>
                      <a:endParaRPr lang="en-US" sz="3200" b="0" kern="100" dirty="0">
                        <a:solidFill>
                          <a:schemeClr val="accent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0" dirty="0" smtClean="0">
                          <a:solidFill>
                            <a:schemeClr val="accent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7640500"/>
                  </a:ext>
                </a:extLst>
              </a:tr>
              <a:tr h="554859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25/27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kumimoji="0" lang="en-US" altLang="zh-TW" sz="32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kumimoji="0" lang="en-US" altLang="zh-TW" sz="32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15/14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kumimoji="0" lang="en-US" altLang="zh-TW" sz="32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19/18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kumimoji="0" lang="en-US" altLang="zh-TW" sz="32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16</a:t>
                      </a:r>
                      <a:endParaRPr kumimoji="0" lang="en-US" sz="32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75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1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zh-TW" altLang="en-US" sz="3200" dirty="0" smtClean="0"/>
              <a:t>一定要選最頭名次科目？</a:t>
            </a:r>
            <a:endParaRPr lang="en-US" altLang="zh-TW" sz="3200" dirty="0" smtClean="0"/>
          </a:p>
          <a:p>
            <a:pPr marL="514350" indent="-514350"/>
            <a:r>
              <a:rPr lang="zh-TW" altLang="en-US" sz="3200" dirty="0" smtClean="0"/>
              <a:t>不一定，因為名次僅代表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全級同學比較的優次，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     </a:t>
            </a:r>
            <a:r>
              <a:rPr lang="zh-TW" altLang="en-US" sz="3200" dirty="0" smtClean="0"/>
              <a:t>並非個人的最優先選項</a:t>
            </a:r>
            <a:endParaRPr lang="en-US" altLang="zh-TW" sz="3200" dirty="0" smtClean="0"/>
          </a:p>
          <a:p>
            <a:pPr marL="514350" indent="-514350"/>
            <a:endParaRPr lang="en-US" altLang="zh-TW" dirty="0"/>
          </a:p>
          <a:p>
            <a:pPr marL="514350" indent="-514350"/>
            <a:endParaRPr lang="zh-HK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51579" y="1208690"/>
            <a:ext cx="9603275" cy="645064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/>
              <a:t>選科策略</a:t>
            </a:r>
            <a:endParaRPr lang="en-US" sz="4000" dirty="0"/>
          </a:p>
        </p:txBody>
      </p:sp>
      <p:pic>
        <p:nvPicPr>
          <p:cNvPr id="218" name="圖片 2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61" t="17383" r="2934" b="17752"/>
          <a:stretch/>
        </p:blipFill>
        <p:spPr>
          <a:xfrm>
            <a:off x="6936828" y="2039007"/>
            <a:ext cx="3836275" cy="276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2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可以首選生物和地理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不可以，因為在同一組別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HK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451579" y="1208690"/>
            <a:ext cx="9603275" cy="645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smtClean="0"/>
              <a:t>選科策略</a:t>
            </a:r>
            <a:endParaRPr lang="en-US" sz="4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b="47250"/>
          <a:stretch/>
        </p:blipFill>
        <p:spPr>
          <a:xfrm>
            <a:off x="2028497" y="2892858"/>
            <a:ext cx="4225159" cy="10695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5354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155</TotalTime>
  <Words>492</Words>
  <Application>Microsoft Office PowerPoint</Application>
  <PresentationFormat>寬螢幕</PresentationFormat>
  <Paragraphs>218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Arial</vt:lpstr>
      <vt:lpstr>Calibri</vt:lpstr>
      <vt:lpstr>Gill Sans MT</vt:lpstr>
      <vt:lpstr>Times New Roman</vt:lpstr>
      <vt:lpstr>Gallery</vt:lpstr>
      <vt:lpstr>中三升中四選科講座    (選修科分配機制)</vt:lpstr>
      <vt:lpstr>選科加權計分法</vt:lpstr>
      <vt:lpstr>PowerPoint 簡報</vt:lpstr>
      <vt:lpstr>PowerPoint 簡報</vt:lpstr>
      <vt:lpstr>每科成績名次</vt:lpstr>
      <vt:lpstr>PowerPoint 簡報</vt:lpstr>
      <vt:lpstr>中三模擬選科結果 (9-5-2019)　［欠交表：8人］</vt:lpstr>
      <vt:lpstr>選科策略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NG Kwok Wai</dc:creator>
  <cp:lastModifiedBy>NG Kwok Wai</cp:lastModifiedBy>
  <cp:revision>41</cp:revision>
  <dcterms:created xsi:type="dcterms:W3CDTF">2019-05-08T08:27:12Z</dcterms:created>
  <dcterms:modified xsi:type="dcterms:W3CDTF">2019-05-10T09:37:40Z</dcterms:modified>
</cp:coreProperties>
</file>